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60" r:id="rId4"/>
    <p:sldId id="261" r:id="rId5"/>
    <p:sldId id="258" r:id="rId6"/>
  </p:sldIdLst>
  <p:sldSz cx="12192000" cy="6858000"/>
  <p:notesSz cx="6858000" cy="9144000"/>
  <p:custDataLst>
    <p:tags r:id="rId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арвердян Сима Арменовна" initials="ТСА" lastIdx="1" clrIdx="0">
    <p:extLst>
      <p:ext uri="{19B8F6BF-5375-455C-9EA6-DF929625EA0E}">
        <p15:presenceInfo xmlns:p15="http://schemas.microsoft.com/office/powerpoint/2012/main" userId="Тарвердян Сима Армено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84" autoAdjust="0"/>
    <p:restoredTop sz="93922" autoAdjust="0"/>
  </p:normalViewPr>
  <p:slideViewPr>
    <p:cSldViewPr>
      <p:cViewPr varScale="1">
        <p:scale>
          <a:sx n="80" d="100"/>
          <a:sy n="80" d="100"/>
        </p:scale>
        <p:origin x="40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2910" y="6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EE562-E05A-4626-B3AF-5F0B868819D9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519D9-560B-443C-B598-BE18CE88D9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29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67001-F5EE-4B01-ADD9-95392EA1E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4CC777-6BA2-40D2-9A82-AD403FA4F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FA2BC8-F9FC-47B4-B94E-984652D7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158127-7E67-4DC3-A9CF-380C6A5B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CFB686-854A-4D91-AAF2-24DD33CC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67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2ECE69F-178E-4786-B1D6-461B25E3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5DB0CCE-2BB7-4FE6-9F6D-0F849019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0DEABB-F5A0-404E-81BE-A2C6C1A7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56E4A42-AE58-43D5-A1E5-C2A90FAE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4495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ABFC8D9-3E46-4244-BCF8-DF828263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000"/>
            <a:ext cx="11946000" cy="1141516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6" name="Рисунок 6">
            <a:extLst>
              <a:ext uri="{FF2B5EF4-FFF2-40B4-BE49-F238E27FC236}">
                <a16:creationId xmlns:a16="http://schemas.microsoft.com/office/drawing/2014/main" id="{D5ACAE7A-E405-438C-BF4B-A37C1D7BB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26000" y="2079000"/>
            <a:ext cx="5220000" cy="4230000"/>
          </a:xfrm>
        </p:spPr>
      </p:sp>
    </p:spTree>
    <p:extLst>
      <p:ext uri="{BB962C8B-B14F-4D97-AF65-F5344CB8AC3E}">
        <p14:creationId xmlns:p14="http://schemas.microsoft.com/office/powerpoint/2010/main" val="15449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ABFC8D9-3E46-4244-BCF8-DF828263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000"/>
            <a:ext cx="11946000" cy="1141516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6" name="Рисунок 6">
            <a:extLst>
              <a:ext uri="{FF2B5EF4-FFF2-40B4-BE49-F238E27FC236}">
                <a16:creationId xmlns:a16="http://schemas.microsoft.com/office/drawing/2014/main" id="{D5ACAE7A-E405-438C-BF4B-A37C1D7BB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000" y="2034000"/>
            <a:ext cx="5220000" cy="4230000"/>
          </a:xfrm>
        </p:spPr>
      </p:sp>
    </p:spTree>
    <p:extLst>
      <p:ext uri="{BB962C8B-B14F-4D97-AF65-F5344CB8AC3E}">
        <p14:creationId xmlns:p14="http://schemas.microsoft.com/office/powerpoint/2010/main" val="185377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0B504799-5A5B-4904-96F0-E39EDC0290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19263"/>
            <a:ext cx="12192000" cy="513873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29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A0536-C2F3-45FD-BCE9-A7664FF1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DCB672-9A39-4592-A702-905A663DE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00B59B-B30F-4BCA-BF7C-138210157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11AE46-CD71-40A2-B051-FED4CF25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7D472E-4D2E-4B58-B26C-A5C6E9B9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590CE5-E95F-4274-817F-D56AE118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36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9CC03-CB65-4A4C-90D3-F02B507A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C3BF4E-7FD7-4E97-ADD2-17103BBDA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CE1139-B009-4241-B0C4-BF93CB876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1306DD-CDF6-4C8F-8EAA-8585BA36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E83B16-91E8-4F91-A8A9-2286EF49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500BC4-2676-4C2C-A56B-8495420F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0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FDEE6-9163-4FA6-9C33-9D0B1D96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CFD921-B66F-4B9F-8D0C-B14325FE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DD6FEE-737C-4DE7-A07A-B8500FB8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8FE9F1-30AE-46C1-A8C8-4B7D5FFC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45E6A3-691A-440E-94B6-E4165602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3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71DFBC-935C-41DF-9AF9-A79F2BD80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FC04AF-1DA1-4817-ACF7-5A110AD3A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DFD425-2E61-4F50-9A02-6256A349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833F48-4BE3-401E-8EAC-ED423D3D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E6C580-1988-45AF-BDB1-7BCACEB9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81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21462-A9E1-4536-9F2D-B2F8F218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1B458C-BFE5-4FED-890B-A3C81CBD9E00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EC097-BE1E-47C5-A4A4-558BFD9F9C06}"/>
              </a:ext>
            </a:extLst>
          </p:cNvPr>
          <p:cNvSpPr/>
          <p:nvPr userDrawn="1"/>
        </p:nvSpPr>
        <p:spPr>
          <a:xfrm>
            <a:off x="12450" y="6772425"/>
            <a:ext cx="12192000" cy="9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CD6CA42-8F84-4EF7-AC44-C6D7CA7B5256}"/>
              </a:ext>
            </a:extLst>
          </p:cNvPr>
          <p:cNvGrpSpPr/>
          <p:nvPr userDrawn="1"/>
        </p:nvGrpSpPr>
        <p:grpSpPr>
          <a:xfrm>
            <a:off x="0" y="49500"/>
            <a:ext cx="2844750" cy="274500"/>
            <a:chOff x="5228062" y="49500"/>
            <a:chExt cx="2844750" cy="274500"/>
          </a:xfrm>
          <a:solidFill>
            <a:schemeClr val="tx2"/>
          </a:solidFill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F73193D-4957-4A8F-A457-261D1530DEC3}"/>
                </a:ext>
              </a:extLst>
            </p:cNvPr>
            <p:cNvSpPr/>
            <p:nvPr userDrawn="1"/>
          </p:nvSpPr>
          <p:spPr>
            <a:xfrm>
              <a:off x="5228062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Блок-схема: объединение 10">
              <a:extLst>
                <a:ext uri="{FF2B5EF4-FFF2-40B4-BE49-F238E27FC236}">
                  <a16:creationId xmlns:a16="http://schemas.microsoft.com/office/drawing/2014/main" id="{9CA2CB59-7E2E-4FE6-B4DA-BC82267C4973}"/>
                </a:ext>
              </a:extLst>
            </p:cNvPr>
            <p:cNvSpPr/>
            <p:nvPr userDrawn="1"/>
          </p:nvSpPr>
          <p:spPr>
            <a:xfrm>
              <a:off x="7465312" y="49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7822EB-8A6C-4A70-8594-303E6651250C}"/>
              </a:ext>
            </a:extLst>
          </p:cNvPr>
          <p:cNvGrpSpPr/>
          <p:nvPr userDrawn="1"/>
        </p:nvGrpSpPr>
        <p:grpSpPr>
          <a:xfrm>
            <a:off x="9382650" y="6596925"/>
            <a:ext cx="2844750" cy="274500"/>
            <a:chOff x="9347250" y="6571200"/>
            <a:chExt cx="2844750" cy="274500"/>
          </a:xfrm>
          <a:solidFill>
            <a:schemeClr val="tx2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DA2A97F-749F-48D2-AE48-5762F540EF28}"/>
                </a:ext>
              </a:extLst>
            </p:cNvPr>
            <p:cNvSpPr/>
            <p:nvPr userDrawn="1"/>
          </p:nvSpPr>
          <p:spPr>
            <a:xfrm>
              <a:off x="9651000" y="65712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3E93E1D6-3B3B-47F6-966E-B20E50008B90}"/>
                </a:ext>
              </a:extLst>
            </p:cNvPr>
            <p:cNvSpPr/>
            <p:nvPr userDrawn="1"/>
          </p:nvSpPr>
          <p:spPr>
            <a:xfrm rot="10800000">
              <a:off x="9347250" y="65712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Текст 18">
            <a:extLst>
              <a:ext uri="{FF2B5EF4-FFF2-40B4-BE49-F238E27FC236}">
                <a16:creationId xmlns:a16="http://schemas.microsoft.com/office/drawing/2014/main" id="{57C0137E-3F0D-4D70-B2CA-0E5AD27AD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033588"/>
            <a:ext cx="10444163" cy="404971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145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21462-A9E1-4536-9F2D-B2F8F218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57C0137E-3F0D-4D70-B2CA-0E5AD27AD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033588"/>
            <a:ext cx="10444163" cy="404971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448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5172288B-DE9D-43F6-AE1D-DFA58F3C84F8}"/>
              </a:ext>
            </a:extLst>
          </p:cNvPr>
          <p:cNvSpPr/>
          <p:nvPr userDrawn="1"/>
        </p:nvSpPr>
        <p:spPr>
          <a:xfrm>
            <a:off x="0" y="4788000"/>
            <a:ext cx="1932000" cy="207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7882EBE0-0097-4756-884D-F8521A0145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513" y="233363"/>
            <a:ext cx="5805487" cy="6480175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BD000A37-5141-407E-A504-C96A5627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EE674FD9-79E8-4C83-8018-2847114B94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35413" y="2528888"/>
            <a:ext cx="7426325" cy="23844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2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31BDB-50F3-43CA-877E-F9C7672D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4453DF6-9509-45CB-BD4E-84F90C1C9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AF27442-62D0-4CA6-81B4-B7FDDA51A9A2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1FD6AC4-0F96-4D40-B8AD-EF85E9EDE11D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3640FF5-D492-4210-9DE4-D7B66426125F}"/>
              </a:ext>
            </a:extLst>
          </p:cNvPr>
          <p:cNvGrpSpPr/>
          <p:nvPr userDrawn="1"/>
        </p:nvGrpSpPr>
        <p:grpSpPr>
          <a:xfrm>
            <a:off x="9347250" y="37980"/>
            <a:ext cx="2844750" cy="286020"/>
            <a:chOff x="9347250" y="37980"/>
            <a:chExt cx="2844750" cy="286020"/>
          </a:xfrm>
          <a:solidFill>
            <a:schemeClr val="accent1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62B47E0-EF90-4ECC-A73E-6E5DA1F62FCD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2FC4DE4B-558A-425B-A23E-B63E93533558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1C3AA05-E7C7-4C27-A908-2E47AFEBA600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1"/>
          </a:solidFill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D94BF255-53E4-439B-83D0-7DE93A9900DD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7" name="Блок-схема: объединение 16">
              <a:extLst>
                <a:ext uri="{FF2B5EF4-FFF2-40B4-BE49-F238E27FC236}">
                  <a16:creationId xmlns:a16="http://schemas.microsoft.com/office/drawing/2014/main" id="{E38044D4-D5F4-4E1E-8B74-E24D6E7B2929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5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81E132A-DAAE-4C5A-9799-9BEDDD0FBE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5ABEC81-0435-44F8-AC84-9AA06776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E9A5681-179B-43EF-A41E-7921E27CA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24075"/>
            <a:ext cx="10515600" cy="15303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1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F8FE08DD-35D4-4F6D-9D3E-895549AFA462}"/>
              </a:ext>
            </a:extLst>
          </p:cNvPr>
          <p:cNvSpPr/>
          <p:nvPr userDrawn="1"/>
        </p:nvSpPr>
        <p:spPr>
          <a:xfrm>
            <a:off x="0" y="4788000"/>
            <a:ext cx="1932000" cy="207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EF7D0-8129-458F-9F1A-BA56AAF6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3447F0-A2FC-4139-A746-423895CB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907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F8FE08DD-35D4-4F6D-9D3E-895549AFA462}"/>
              </a:ext>
            </a:extLst>
          </p:cNvPr>
          <p:cNvSpPr/>
          <p:nvPr userDrawn="1"/>
        </p:nvSpPr>
        <p:spPr>
          <a:xfrm rot="16200000">
            <a:off x="10191000" y="4857000"/>
            <a:ext cx="1932000" cy="207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EF7D0-8129-458F-9F1A-BA56AAF6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3447F0-A2FC-4139-A746-423895CB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4906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EF7D0-8129-458F-9F1A-BA56AAF6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3447F0-A2FC-4139-A746-423895CB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96AF94-0451-4B41-960A-AE014E9C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D3EF2-51A0-4DA7-88AA-E1FA1562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90037A-9CFB-48E5-9E34-0A14EDE6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78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DC742-0D31-49BB-8235-E8F23687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B7A22E-3771-4390-9794-7F14D95DF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51B10-84CC-412A-B18B-E5D7BFE1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A339-92AB-4D93-B605-E9C0B0E7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FCBD1A-83E7-45B8-95AE-AE44F108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11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DC75D-06B2-46E5-A96B-A1468A21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AE6E6F-2E09-401B-B461-D6DF215D1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FA403A-15C6-49C6-8CC5-8F9664A12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3F06EE-74D4-48BE-B81A-5C34F61BB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53AD41-416F-495E-A3FD-85E02F26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E8F414-2898-41DB-BD73-B506B16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95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5BF822-D25A-4089-8B09-6CDFC6C72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FA1F7A-5EC7-4EDE-B41D-E76BE82B3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1A2486-CBD9-47F2-85CB-E75E70743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9BFCC3-815F-46C2-8BBD-B33697BD3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6C052B-8DDE-4435-89D0-37FEADE5B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E4CBDAB-0EC1-4397-917A-7260217B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8E488-94C4-4695-A96B-BD92D0FE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9685D5-D9B9-4084-9444-3F5DFFF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56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AB533-743E-4972-9281-AA80F8DE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E27A4BD-2D2A-438C-8009-834074645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93BC4F-92E4-4734-99DC-E5A245F3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C2D59C2-0660-44F2-8B51-CACB66F9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3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presentation-creation.ru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289D3-E86F-47FE-BC52-53D34FA4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3570AF-E207-47A8-A8FC-5D9057465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AF8805-B906-4169-9117-FA140E73D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5B055-54BE-42A4-8DC8-10ED2ADEA08A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E3D611-6D00-421E-BE6B-385F5C2C5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16F83-6BED-46A4-98C2-DEC0D746A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44EC-30F4-4546-BA0E-14E28119766D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23"/>
            <a:extLst>
              <a:ext uri="{FF2B5EF4-FFF2-40B4-BE49-F238E27FC236}">
                <a16:creationId xmlns:a16="http://schemas.microsoft.com/office/drawing/2014/main" id="{43780347-ADC3-4039-95E5-9DAF405C2D4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6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64" r:id="rId11"/>
    <p:sldLayoutId id="2147483668" r:id="rId12"/>
    <p:sldLayoutId id="2147483663" r:id="rId13"/>
    <p:sldLayoutId id="2147483656" r:id="rId14"/>
    <p:sldLayoutId id="2147483657" r:id="rId15"/>
    <p:sldLayoutId id="2147483658" r:id="rId16"/>
    <p:sldLayoutId id="2147483659" r:id="rId17"/>
    <p:sldLayoutId id="2147483665" r:id="rId18"/>
    <p:sldLayoutId id="2147483667" r:id="rId19"/>
    <p:sldLayoutId id="2147483666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E99B067-EB62-402E-805F-0F0DF821BA19}"/>
              </a:ext>
            </a:extLst>
          </p:cNvPr>
          <p:cNvSpPr/>
          <p:nvPr/>
        </p:nvSpPr>
        <p:spPr>
          <a:xfrm>
            <a:off x="6076425" y="233363"/>
            <a:ext cx="5805486" cy="6480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10315E8C-F410-4B7D-9A8E-D2CECB50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4000"/>
            <a:ext cx="5805486" cy="1325563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Виртуальная экскурсия по колледжу  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97F0EBA-D1C1-470D-8EFC-89954E195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6001" y="2259000"/>
            <a:ext cx="5535486" cy="942314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2"/>
                </a:solidFill>
              </a:rPr>
              <a:t>Автор проекта: </a:t>
            </a:r>
          </a:p>
          <a:p>
            <a:r>
              <a:rPr lang="ru-RU" b="1" dirty="0">
                <a:solidFill>
                  <a:schemeClr val="bg2"/>
                </a:solidFill>
              </a:rPr>
              <a:t>Тарвердян Сима Арменовна, студентка 1 курса 13 группы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3FC554-F1E9-456A-9C95-9C8443C2E91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r="1640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 24">
            <a:extLst>
              <a:ext uri="{FF2B5EF4-FFF2-40B4-BE49-F238E27FC236}">
                <a16:creationId xmlns:a16="http://schemas.microsoft.com/office/drawing/2014/main" id="{067BE038-53D1-40E5-B7B9-4DF3CEE061D0}"/>
              </a:ext>
            </a:extLst>
          </p:cNvPr>
          <p:cNvSpPr txBox="1">
            <a:spLocks/>
          </p:cNvSpPr>
          <p:nvPr/>
        </p:nvSpPr>
        <p:spPr>
          <a:xfrm>
            <a:off x="6366000" y="3450751"/>
            <a:ext cx="5535486" cy="94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>
                <a:solidFill>
                  <a:schemeClr val="bg2"/>
                </a:solidFill>
              </a:rPr>
              <a:t>Руководитель проекта: </a:t>
            </a:r>
          </a:p>
          <a:p>
            <a:r>
              <a:rPr lang="ru-RU" sz="2200" b="1" dirty="0">
                <a:solidFill>
                  <a:schemeClr val="bg2"/>
                </a:solidFill>
              </a:rPr>
              <a:t>Деликатная Т. Ю., учитель физики</a:t>
            </a:r>
          </a:p>
        </p:txBody>
      </p:sp>
      <p:sp>
        <p:nvSpPr>
          <p:cNvPr id="10" name="Текст 24">
            <a:extLst>
              <a:ext uri="{FF2B5EF4-FFF2-40B4-BE49-F238E27FC236}">
                <a16:creationId xmlns:a16="http://schemas.microsoft.com/office/drawing/2014/main" id="{B2AB4DBA-2E1B-414D-B547-E40F75E94FBA}"/>
              </a:ext>
            </a:extLst>
          </p:cNvPr>
          <p:cNvSpPr txBox="1">
            <a:spLocks/>
          </p:cNvSpPr>
          <p:nvPr/>
        </p:nvSpPr>
        <p:spPr>
          <a:xfrm>
            <a:off x="9966000" y="6221861"/>
            <a:ext cx="5535486" cy="94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bg2"/>
                </a:solidFill>
              </a:rPr>
              <a:t>г. Москва</a:t>
            </a:r>
          </a:p>
        </p:txBody>
      </p:sp>
    </p:spTree>
    <p:extLst>
      <p:ext uri="{BB962C8B-B14F-4D97-AF65-F5344CB8AC3E}">
        <p14:creationId xmlns:p14="http://schemas.microsoft.com/office/powerpoint/2010/main" val="40454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60BEF75-2945-4D4A-B178-2BB8E869595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1" b="2190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DFF6E7-5B5E-4BF0-A392-4385EB2ADE3A}"/>
              </a:ext>
            </a:extLst>
          </p:cNvPr>
          <p:cNvSpPr/>
          <p:nvPr/>
        </p:nvSpPr>
        <p:spPr>
          <a:xfrm>
            <a:off x="1" y="1719262"/>
            <a:ext cx="3048000" cy="2569369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tx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18AF694-A128-4034-ADE0-EA71FE624A98}"/>
              </a:ext>
            </a:extLst>
          </p:cNvPr>
          <p:cNvSpPr/>
          <p:nvPr/>
        </p:nvSpPr>
        <p:spPr>
          <a:xfrm>
            <a:off x="3048001" y="4288631"/>
            <a:ext cx="3048000" cy="2569369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tx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EA1A5DA-65F6-4FE2-BAA7-E4B49C2C74A2}"/>
              </a:ext>
            </a:extLst>
          </p:cNvPr>
          <p:cNvSpPr/>
          <p:nvPr/>
        </p:nvSpPr>
        <p:spPr>
          <a:xfrm>
            <a:off x="6096001" y="1719261"/>
            <a:ext cx="3048000" cy="2569369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tx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7C7F972-7817-4527-B037-2DEFD7E8EAEA}"/>
              </a:ext>
            </a:extLst>
          </p:cNvPr>
          <p:cNvSpPr/>
          <p:nvPr/>
        </p:nvSpPr>
        <p:spPr>
          <a:xfrm>
            <a:off x="9144000" y="4288630"/>
            <a:ext cx="3048000" cy="2569369"/>
          </a:xfrm>
          <a:prstGeom prst="rect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BBCB96C-9248-414C-8781-07306F8CDA03}"/>
              </a:ext>
            </a:extLst>
          </p:cNvPr>
          <p:cNvSpPr/>
          <p:nvPr/>
        </p:nvSpPr>
        <p:spPr>
          <a:xfrm>
            <a:off x="106273" y="2673085"/>
            <a:ext cx="28354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</a:rPr>
              <a:t>Продукт проекта:</a:t>
            </a:r>
          </a:p>
          <a:p>
            <a:r>
              <a:rPr lang="ru-RU" sz="2000" b="1" dirty="0">
                <a:solidFill>
                  <a:schemeClr val="tx2"/>
                </a:solidFill>
              </a:rPr>
              <a:t>Виртуальная экскурсия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88A5D5F-3890-4BE2-A0A7-7FB89E8D2377}"/>
              </a:ext>
            </a:extLst>
          </p:cNvPr>
          <p:cNvSpPr/>
          <p:nvPr/>
        </p:nvSpPr>
        <p:spPr>
          <a:xfrm>
            <a:off x="3469888" y="4603818"/>
            <a:ext cx="2204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</a:rPr>
              <a:t>Исследования: систематизировать и объединить фотографии школы в единый комплекс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9379296-3F0A-4A17-AA10-0D4E44223D46}"/>
              </a:ext>
            </a:extLst>
          </p:cNvPr>
          <p:cNvSpPr/>
          <p:nvPr/>
        </p:nvSpPr>
        <p:spPr>
          <a:xfrm>
            <a:off x="6397643" y="2565363"/>
            <a:ext cx="24447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</a:rPr>
              <a:t>Промежуточные продукты: фотографии колледжа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885D8FE-3629-4E3D-B10B-9936D1B5FC93}"/>
              </a:ext>
            </a:extLst>
          </p:cNvPr>
          <p:cNvSpPr/>
          <p:nvPr/>
        </p:nvSpPr>
        <p:spPr>
          <a:xfrm>
            <a:off x="9215574" y="4911594"/>
            <a:ext cx="21382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</a:rPr>
              <a:t>Цель: создать виртуальную экскурсию по колледжу </a:t>
            </a:r>
          </a:p>
        </p:txBody>
      </p:sp>
      <p:sp>
        <p:nvSpPr>
          <p:cNvPr id="22" name="Заголовок 17">
            <a:extLst>
              <a:ext uri="{FF2B5EF4-FFF2-40B4-BE49-F238E27FC236}">
                <a16:creationId xmlns:a16="http://schemas.microsoft.com/office/drawing/2014/main" id="{9FDFACBC-6419-482D-9A46-A3B99D740E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chemeClr val="accent1"/>
                </a:solidFill>
              </a:rPr>
              <a:t>Раскрытие идеи </a:t>
            </a:r>
          </a:p>
        </p:txBody>
      </p:sp>
    </p:spTree>
    <p:extLst>
      <p:ext uri="{BB962C8B-B14F-4D97-AF65-F5344CB8AC3E}">
        <p14:creationId xmlns:p14="http://schemas.microsoft.com/office/powerpoint/2010/main" val="105665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4722ABD0-4603-434F-B884-98E52520B73C}"/>
              </a:ext>
            </a:extLst>
          </p:cNvPr>
          <p:cNvSpPr/>
          <p:nvPr/>
        </p:nvSpPr>
        <p:spPr>
          <a:xfrm>
            <a:off x="180000" y="2304000"/>
            <a:ext cx="3240000" cy="1935000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A91CA74-EB91-4124-89FB-7717B06E2A6C}"/>
              </a:ext>
            </a:extLst>
          </p:cNvPr>
          <p:cNvSpPr/>
          <p:nvPr/>
        </p:nvSpPr>
        <p:spPr>
          <a:xfrm>
            <a:off x="4230000" y="2297400"/>
            <a:ext cx="3240000" cy="1935000"/>
          </a:xfrm>
          <a:prstGeom prst="roundRect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22B0AB6-277E-4ADA-AC26-C842F8F2256F}"/>
              </a:ext>
            </a:extLst>
          </p:cNvPr>
          <p:cNvSpPr/>
          <p:nvPr/>
        </p:nvSpPr>
        <p:spPr>
          <a:xfrm>
            <a:off x="8280000" y="2304000"/>
            <a:ext cx="3240000" cy="1935000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F77F9AA-62AF-4865-9B21-8142C38CBEDF}"/>
              </a:ext>
            </a:extLst>
          </p:cNvPr>
          <p:cNvSpPr/>
          <p:nvPr/>
        </p:nvSpPr>
        <p:spPr>
          <a:xfrm>
            <a:off x="2925000" y="1802400"/>
            <a:ext cx="990000" cy="99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1CD48DF-1FDF-491D-B6AF-85722665ADDD}"/>
              </a:ext>
            </a:extLst>
          </p:cNvPr>
          <p:cNvSpPr/>
          <p:nvPr/>
        </p:nvSpPr>
        <p:spPr>
          <a:xfrm>
            <a:off x="6975000" y="1809000"/>
            <a:ext cx="990000" cy="99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A78A753-178A-419F-B5EA-1FA6BCD1FBD8}"/>
              </a:ext>
            </a:extLst>
          </p:cNvPr>
          <p:cNvSpPr/>
          <p:nvPr/>
        </p:nvSpPr>
        <p:spPr>
          <a:xfrm>
            <a:off x="11046000" y="1809000"/>
            <a:ext cx="990000" cy="9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0C781-5795-4344-A9D0-23C9DD28E968}"/>
              </a:ext>
            </a:extLst>
          </p:cNvPr>
          <p:cNvSpPr txBox="1"/>
          <p:nvPr/>
        </p:nvSpPr>
        <p:spPr>
          <a:xfrm>
            <a:off x="3013956" y="1888501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0</a:t>
            </a:r>
            <a:r>
              <a:rPr lang="en-US" sz="4800" b="1" dirty="0">
                <a:solidFill>
                  <a:schemeClr val="bg1"/>
                </a:solidFill>
              </a:rPr>
              <a:t>1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ABD67-A4A6-4F05-BEFC-3D604BB00EAB}"/>
              </a:ext>
            </a:extLst>
          </p:cNvPr>
          <p:cNvSpPr txBox="1"/>
          <p:nvPr/>
        </p:nvSpPr>
        <p:spPr>
          <a:xfrm>
            <a:off x="7063956" y="1888501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0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EAD86-0441-42C3-841F-7CB644A282C9}"/>
              </a:ext>
            </a:extLst>
          </p:cNvPr>
          <p:cNvSpPr txBox="1"/>
          <p:nvPr/>
        </p:nvSpPr>
        <p:spPr>
          <a:xfrm>
            <a:off x="11115082" y="1881901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0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3A32085-E829-4795-A906-44F4F0DCADA3}"/>
              </a:ext>
            </a:extLst>
          </p:cNvPr>
          <p:cNvSpPr/>
          <p:nvPr/>
        </p:nvSpPr>
        <p:spPr>
          <a:xfrm>
            <a:off x="180000" y="4272677"/>
            <a:ext cx="3081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Организационный</a:t>
            </a:r>
            <a:r>
              <a:rPr lang="ru-RU" dirty="0"/>
              <a:t>: </a:t>
            </a:r>
          </a:p>
          <a:p>
            <a:r>
              <a:rPr lang="ru-RU" dirty="0"/>
              <a:t>Цель: формулировка цели проекта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задачи этапа и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направления деятельности: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постановка задач проекта;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составление плана работы;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сбор информации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ED6E7A6-B8D6-4244-B6A1-E489EE2D22CB}"/>
              </a:ext>
            </a:extLst>
          </p:cNvPr>
          <p:cNvSpPr/>
          <p:nvPr/>
        </p:nvSpPr>
        <p:spPr>
          <a:xfrm>
            <a:off x="3418874" y="4245359"/>
            <a:ext cx="55571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Практический: </a:t>
            </a:r>
          </a:p>
          <a:p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Times New Roman" panose="02020603050405020304" pitchFamily="18" charset="0"/>
              </a:rPr>
              <a:t>Цель: написание скетч-программы для автономной системы</a:t>
            </a:r>
          </a:p>
          <a:p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Times New Roman" panose="02020603050405020304" pitchFamily="18" charset="0"/>
              </a:rPr>
              <a:t>Основные задачи этапа и направление деятельности:</a:t>
            </a:r>
          </a:p>
          <a:p>
            <a:pPr marL="342900" indent="-342900">
              <a:buAutoNum type="arabicPeriod"/>
            </a:pP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Times New Roman" panose="02020603050405020304" pitchFamily="18" charset="0"/>
              </a:rPr>
              <a:t>Написание программы</a:t>
            </a:r>
          </a:p>
          <a:p>
            <a:pPr marL="342900" indent="-342900">
              <a:buAutoNum type="arabicPeriod"/>
            </a:pP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Times New Roman" panose="02020603050405020304" pitchFamily="18" charset="0"/>
              </a:rPr>
              <a:t>Предварительное оформление проектной работы</a:t>
            </a:r>
          </a:p>
          <a:p>
            <a:pPr marL="342900" indent="-342900">
              <a:buAutoNum type="arabicPeriod"/>
            </a:pP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Times New Roman" panose="02020603050405020304" pitchFamily="18" charset="0"/>
              </a:rPr>
              <a:t>Согласование с научным руководителем </a:t>
            </a:r>
          </a:p>
          <a:p>
            <a:pPr marL="342900" indent="-342900">
              <a:buAutoNum type="arabicPeriod"/>
            </a:pP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Times New Roman" panose="02020603050405020304" pitchFamily="18" charset="0"/>
              </a:rPr>
              <a:t>Предварительная защита проекта 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E02702E-7844-42D4-9E92-2120B722CE75}"/>
              </a:ext>
            </a:extLst>
          </p:cNvPr>
          <p:cNvSpPr/>
          <p:nvPr/>
        </p:nvSpPr>
        <p:spPr>
          <a:xfrm>
            <a:off x="8772000" y="4337933"/>
            <a:ext cx="32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Обобщающий</a:t>
            </a:r>
            <a:r>
              <a:rPr lang="ru-RU" dirty="0"/>
              <a:t> </a:t>
            </a:r>
          </a:p>
          <a:p>
            <a:r>
              <a:rPr lang="ru-RU" dirty="0"/>
              <a:t>Цель: защита проекта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CE106CB-8EE2-4E78-8CFE-2F5CD5CAC1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38700" y="2709899"/>
            <a:ext cx="1080000" cy="108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C63A0C4-4072-4D32-82BF-86A0CDEF9F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37500" y="2886001"/>
            <a:ext cx="1080000" cy="1080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3938F70-2098-4E3C-86CC-FAAC9829999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10000" y="2883002"/>
            <a:ext cx="1080000" cy="1080000"/>
          </a:xfrm>
          <a:prstGeom prst="rect">
            <a:avLst/>
          </a:prstGeom>
        </p:spPr>
      </p:pic>
      <p:sp>
        <p:nvSpPr>
          <p:cNvPr id="19" name="Заголовок 17">
            <a:extLst>
              <a:ext uri="{FF2B5EF4-FFF2-40B4-BE49-F238E27FC236}">
                <a16:creationId xmlns:a16="http://schemas.microsoft.com/office/drawing/2014/main" id="{A5D74007-E5AE-44D1-B979-130CA5006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chemeClr val="accent1"/>
                </a:solidFill>
              </a:rPr>
              <a:t>Этапы</a:t>
            </a:r>
          </a:p>
        </p:txBody>
      </p:sp>
    </p:spTree>
    <p:extLst>
      <p:ext uri="{BB962C8B-B14F-4D97-AF65-F5344CB8AC3E}">
        <p14:creationId xmlns:p14="http://schemas.microsoft.com/office/powerpoint/2010/main" val="17415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Блок-схема: решение 8">
            <a:extLst>
              <a:ext uri="{FF2B5EF4-FFF2-40B4-BE49-F238E27FC236}">
                <a16:creationId xmlns:a16="http://schemas.microsoft.com/office/drawing/2014/main" id="{36D00F69-75EB-424F-B738-86CD45442AF4}"/>
              </a:ext>
            </a:extLst>
          </p:cNvPr>
          <p:cNvSpPr/>
          <p:nvPr/>
        </p:nvSpPr>
        <p:spPr>
          <a:xfrm>
            <a:off x="6321000" y="1404000"/>
            <a:ext cx="1485000" cy="1599231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Блок-схема: решение 9">
            <a:extLst>
              <a:ext uri="{FF2B5EF4-FFF2-40B4-BE49-F238E27FC236}">
                <a16:creationId xmlns:a16="http://schemas.microsoft.com/office/drawing/2014/main" id="{38742A83-9EA0-4A7F-AF5C-96464284D566}"/>
              </a:ext>
            </a:extLst>
          </p:cNvPr>
          <p:cNvSpPr/>
          <p:nvPr/>
        </p:nvSpPr>
        <p:spPr>
          <a:xfrm>
            <a:off x="6321000" y="3273231"/>
            <a:ext cx="1485000" cy="1599231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Блок-схема: решение 10">
            <a:extLst>
              <a:ext uri="{FF2B5EF4-FFF2-40B4-BE49-F238E27FC236}">
                <a16:creationId xmlns:a16="http://schemas.microsoft.com/office/drawing/2014/main" id="{90A28D59-8A44-4054-A70D-613FC272D557}"/>
              </a:ext>
            </a:extLst>
          </p:cNvPr>
          <p:cNvSpPr/>
          <p:nvPr/>
        </p:nvSpPr>
        <p:spPr>
          <a:xfrm>
            <a:off x="6321000" y="5142462"/>
            <a:ext cx="1485000" cy="1599231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1D573D8-F176-448B-93AB-FB402132B523}"/>
              </a:ext>
            </a:extLst>
          </p:cNvPr>
          <p:cNvSpPr/>
          <p:nvPr/>
        </p:nvSpPr>
        <p:spPr>
          <a:xfrm>
            <a:off x="8013750" y="1469589"/>
            <a:ext cx="3932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Сделать фотографии колледжа и кабинетов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D8DFA3-1653-4AC7-8144-55CA92E73217}"/>
              </a:ext>
            </a:extLst>
          </p:cNvPr>
          <p:cNvSpPr/>
          <p:nvPr/>
        </p:nvSpPr>
        <p:spPr>
          <a:xfrm>
            <a:off x="8013750" y="3429000"/>
            <a:ext cx="3932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Изучить программу </a:t>
            </a:r>
            <a:r>
              <a:rPr lang="en-US" dirty="0"/>
              <a:t>Image Composite Editor 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0E74415-A06C-4609-B1BD-4F79F4D3D33D}"/>
              </a:ext>
            </a:extLst>
          </p:cNvPr>
          <p:cNvSpPr/>
          <p:nvPr/>
        </p:nvSpPr>
        <p:spPr>
          <a:xfrm>
            <a:off x="8013750" y="5388411"/>
            <a:ext cx="3932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Создать с помощью приложения </a:t>
            </a:r>
            <a:r>
              <a:rPr lang="en-US" dirty="0"/>
              <a:t>Image Composite Editor </a:t>
            </a:r>
            <a:r>
              <a:rPr lang="ru-RU" dirty="0"/>
              <a:t>фильм-экскурсию по школе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26745-1E34-42A2-B98C-F434033FB06A}"/>
              </a:ext>
            </a:extLst>
          </p:cNvPr>
          <p:cNvSpPr txBox="1"/>
          <p:nvPr/>
        </p:nvSpPr>
        <p:spPr>
          <a:xfrm>
            <a:off x="6658581" y="1792972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CD723-3E98-4F5B-83AE-5AE1D415D6E0}"/>
              </a:ext>
            </a:extLst>
          </p:cNvPr>
          <p:cNvSpPr txBox="1"/>
          <p:nvPr/>
        </p:nvSpPr>
        <p:spPr>
          <a:xfrm>
            <a:off x="6658580" y="3657347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0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28FFC-22DD-42DD-A1DD-1E9E0251233F}"/>
              </a:ext>
            </a:extLst>
          </p:cNvPr>
          <p:cNvSpPr txBox="1"/>
          <p:nvPr/>
        </p:nvSpPr>
        <p:spPr>
          <a:xfrm>
            <a:off x="6658579" y="5521722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93CAE8A1-5702-4CA2-90A6-1F3DF1C5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chemeClr val="accent1"/>
                </a:solidFill>
              </a:rPr>
              <a:t>Задачи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1F91018-1ED0-4DF0-9F68-CF00D78945F5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" r="373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F6182C-7CDA-43DD-8536-C76D40EC7FA0}"/>
              </a:ext>
            </a:extLst>
          </p:cNvPr>
          <p:cNvSpPr/>
          <p:nvPr/>
        </p:nvSpPr>
        <p:spPr>
          <a:xfrm>
            <a:off x="319193" y="2235134"/>
            <a:ext cx="3960000" cy="171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C94730-1176-44B3-B7BC-088B524B9082}"/>
              </a:ext>
            </a:extLst>
          </p:cNvPr>
          <p:cNvSpPr/>
          <p:nvPr/>
        </p:nvSpPr>
        <p:spPr>
          <a:xfrm>
            <a:off x="319193" y="3945134"/>
            <a:ext cx="3960000" cy="17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D4E8FC-759D-412C-BFC2-5B56266013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1470" y="2738953"/>
            <a:ext cx="702362" cy="70236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0B888E-6FA0-4FAC-A555-4DC39C63F6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10696" y="4358091"/>
            <a:ext cx="702362" cy="70236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E036EF7-6BBB-45F5-902D-A8F2FF7ADDD5}"/>
              </a:ext>
            </a:extLst>
          </p:cNvPr>
          <p:cNvSpPr/>
          <p:nvPr/>
        </p:nvSpPr>
        <p:spPr>
          <a:xfrm>
            <a:off x="433962" y="2811403"/>
            <a:ext cx="301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это усовершенствованная программа для сшивания панорамных изображений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671FF66-9BF3-40F6-9D26-0D73928C35CF}"/>
              </a:ext>
            </a:extLst>
          </p:cNvPr>
          <p:cNvSpPr/>
          <p:nvPr/>
        </p:nvSpPr>
        <p:spPr>
          <a:xfrm>
            <a:off x="355207" y="4709272"/>
            <a:ext cx="3019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удобная программа для создания панорамных склеек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1F97A0AA-EFC3-44AE-A04B-47051DE7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Image Composite Editor</a:t>
            </a:r>
            <a:endParaRPr lang="ru-RU" sz="60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62621-295E-4092-AD40-558CB48359A8}"/>
              </a:ext>
            </a:extLst>
          </p:cNvPr>
          <p:cNvSpPr txBox="1"/>
          <p:nvPr/>
        </p:nvSpPr>
        <p:spPr>
          <a:xfrm>
            <a:off x="838200" y="2454826"/>
            <a:ext cx="12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ICE -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AC0DC-3276-4197-B86C-2C3BEDD3A48A}"/>
              </a:ext>
            </a:extLst>
          </p:cNvPr>
          <p:cNvSpPr txBox="1"/>
          <p:nvPr/>
        </p:nvSpPr>
        <p:spPr>
          <a:xfrm>
            <a:off x="838200" y="4230439"/>
            <a:ext cx="11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ICE -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9" name="Picture 2" descr="K:\диск D\КОМПЬЮТЕР\Работа\Конкурсы\Конкурсы 2020-2021\Проекты\Тарвердян\Картинки\168fd328af234e9b8c18bd95b5d9f8ea.jpg">
            <a:extLst>
              <a:ext uri="{FF2B5EF4-FFF2-40B4-BE49-F238E27FC236}">
                <a16:creationId xmlns:a16="http://schemas.microsoft.com/office/drawing/2014/main" id="{A22237DF-03E3-4B55-9D40-75CA7D2D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89" y="2186349"/>
            <a:ext cx="5067300" cy="347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47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5976322a44a97ac26d815ee62557e8e28e4d658"/>
</p:tagLst>
</file>

<file path=ppt/theme/theme1.xml><?xml version="1.0" encoding="utf-8"?>
<a:theme xmlns:a="http://schemas.openxmlformats.org/drawingml/2006/main" name="Тема Office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171</Words>
  <Application>Microsoft Office PowerPoint</Application>
  <PresentationFormat>Широкоэкранный</PresentationFormat>
  <Paragraphs>44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Тема Office</vt:lpstr>
      <vt:lpstr>Виртуальная экскурсия по колледжу  </vt:lpstr>
      <vt:lpstr>Презентация PowerPoint</vt:lpstr>
      <vt:lpstr>Этапы</vt:lpstr>
      <vt:lpstr>Задачи </vt:lpstr>
      <vt:lpstr>Image Composite Editor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Тарвердян Сима Арменовна</cp:lastModifiedBy>
  <cp:revision>30</cp:revision>
  <dcterms:created xsi:type="dcterms:W3CDTF">2020-07-14T14:01:38Z</dcterms:created>
  <dcterms:modified xsi:type="dcterms:W3CDTF">2021-12-15T17:36:04Z</dcterms:modified>
</cp:coreProperties>
</file>